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318" r:id="rId3"/>
    <p:sldId id="319" r:id="rId4"/>
    <p:sldId id="301" r:id="rId5"/>
    <p:sldId id="320" r:id="rId6"/>
    <p:sldId id="322" r:id="rId7"/>
    <p:sldId id="317"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965"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AAF1C-2F3C-4A1A-B9BB-1D9D910A954A}" type="datetimeFigureOut">
              <a:rPr kumimoji="1" lang="ja-JP" altLang="en-US" smtClean="0"/>
              <a:t>2026/1/27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6FF6B-D0E4-4C32-9B05-20B8857B45D1}" type="slidenum">
              <a:rPr kumimoji="1" lang="ja-JP" altLang="en-US" smtClean="0"/>
              <a:t>‹#›</a:t>
            </a:fld>
            <a:endParaRPr kumimoji="1" lang="ja-JP" altLang="en-US"/>
          </a:p>
        </p:txBody>
      </p:sp>
    </p:spTree>
    <p:extLst>
      <p:ext uri="{BB962C8B-B14F-4D97-AF65-F5344CB8AC3E}">
        <p14:creationId xmlns:p14="http://schemas.microsoft.com/office/powerpoint/2010/main" val="1274697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まず、</a:t>
            </a:r>
            <a:r>
              <a:rPr kumimoji="1" lang="en-US" altLang="ja-JP" dirty="0"/>
              <a:t>SFP</a:t>
            </a:r>
            <a:r>
              <a:rPr kumimoji="1" lang="ja-JP" altLang="en-US" dirty="0"/>
              <a:t>とはなにか。</a:t>
            </a:r>
            <a:r>
              <a:rPr kumimoji="1" lang="en-US" altLang="ja-JP" dirty="0"/>
              <a:t>SFP</a:t>
            </a:r>
            <a:r>
              <a:rPr kumimoji="1" lang="ja-JP" altLang="en-US" dirty="0"/>
              <a:t>とは、</a:t>
            </a:r>
            <a:r>
              <a:rPr kumimoji="1" lang="en-US" altLang="ja-JP" dirty="0"/>
              <a:t>SF</a:t>
            </a:r>
            <a:r>
              <a:rPr kumimoji="1" lang="ja-JP" altLang="en-US" dirty="0"/>
              <a:t>、サイエンスフィクション的な発想を基に、</a:t>
            </a:r>
            <a:r>
              <a:rPr lang="ja-JP" altLang="en-US" b="0" i="0" dirty="0">
                <a:solidFill>
                  <a:srgbClr val="000000"/>
                </a:solidFill>
                <a:effectLst/>
                <a:latin typeface="avenir-lt-w01_35-light1475496"/>
              </a:rPr>
              <a:t>未来の可能性や進化を探求し、</a:t>
            </a:r>
            <a:r>
              <a:rPr lang="ja-JP" altLang="en-US" dirty="0">
                <a:solidFill>
                  <a:srgbClr val="242424"/>
                </a:solidFill>
                <a:latin typeface="Noto Sans JP"/>
              </a:rPr>
              <a:t>新たなアイデアや展望を創出する手法のことを指します。</a:t>
            </a:r>
            <a:endParaRPr lang="en-US" altLang="ja-JP" dirty="0">
              <a:solidFill>
                <a:srgbClr val="242424"/>
              </a:solidFill>
              <a:latin typeface="Noto Sans JP"/>
            </a:endParaRPr>
          </a:p>
          <a:p>
            <a:pPr algn="l"/>
            <a:r>
              <a:rPr lang="ja-JP" altLang="en-US" dirty="0">
                <a:solidFill>
                  <a:srgbClr val="242424"/>
                </a:solidFill>
                <a:latin typeface="Noto Sans JP"/>
              </a:rPr>
              <a:t>以降、時短のためエスエフピーと読みます。</a:t>
            </a:r>
            <a:endParaRPr lang="en-US" altLang="ja-JP" dirty="0">
              <a:solidFill>
                <a:srgbClr val="242424"/>
              </a:solidFill>
              <a:latin typeface="Noto Sans JP"/>
            </a:endParaRPr>
          </a:p>
          <a:p>
            <a:pPr algn="l"/>
            <a:r>
              <a:rPr kumimoji="1" lang="ja-JP" altLang="en-US" dirty="0">
                <a:solidFill>
                  <a:srgbClr val="242424"/>
                </a:solidFill>
                <a:latin typeface="Noto Sans JP"/>
              </a:rPr>
              <a:t>この</a:t>
            </a:r>
            <a:r>
              <a:rPr kumimoji="1" lang="en-US" altLang="ja-JP" dirty="0">
                <a:solidFill>
                  <a:srgbClr val="242424"/>
                </a:solidFill>
                <a:latin typeface="Noto Sans JP"/>
              </a:rPr>
              <a:t>SF</a:t>
            </a:r>
            <a:r>
              <a:rPr kumimoji="1" lang="ja-JP" altLang="en-US" dirty="0">
                <a:solidFill>
                  <a:srgbClr val="242424"/>
                </a:solidFill>
                <a:latin typeface="Noto Sans JP"/>
              </a:rPr>
              <a:t>ピー</a:t>
            </a:r>
            <a:r>
              <a:rPr lang="ja-JP" altLang="en-US" dirty="0">
                <a:solidFill>
                  <a:srgbClr val="242424"/>
                </a:solidFill>
                <a:latin typeface="Noto Sans JP"/>
              </a:rPr>
              <a:t>を用いた議論・計画で</a:t>
            </a:r>
            <a:r>
              <a:rPr lang="ja-JP" altLang="en-US" dirty="0">
                <a:solidFill>
                  <a:srgbClr val="000000"/>
                </a:solidFill>
                <a:latin typeface="Graphik Web"/>
              </a:rPr>
              <a:t>革新的なビジョンを導出できる効果があるとされます。</a:t>
            </a:r>
            <a:endParaRPr lang="ja-JP" altLang="en-US" dirty="0"/>
          </a:p>
          <a:p>
            <a:pPr algn="l"/>
            <a:r>
              <a:rPr kumimoji="1" lang="ja-JP" altLang="en-US" dirty="0"/>
              <a:t>これは既に多くの取組や施策で活用されており、カジュアルのものから、</a:t>
            </a:r>
            <a:r>
              <a:rPr kumimoji="1" lang="en-US" altLang="ja-JP" dirty="0"/>
              <a:t>2070</a:t>
            </a:r>
            <a:r>
              <a:rPr kumimoji="1" lang="ja-JP" altLang="en-US" dirty="0"/>
              <a:t>年の鎌倉の</a:t>
            </a:r>
            <a:r>
              <a:rPr kumimoji="1" lang="en-US" altLang="ja-JP" dirty="0"/>
              <a:t>SF</a:t>
            </a:r>
            <a:r>
              <a:rPr kumimoji="1" lang="ja-JP" altLang="en-US" dirty="0"/>
              <a:t>ピーのように、行政事業の一環として行われるものまで多岐に渡ります。</a:t>
            </a:r>
            <a:endParaRPr kumimoji="1" lang="en-US" altLang="ja-JP" dirty="0"/>
          </a:p>
          <a:p>
            <a:pPr algn="l"/>
            <a:r>
              <a:rPr kumimoji="1" lang="ja-JP" altLang="en-US" dirty="0"/>
              <a:t>今回は私が執筆した、</a:t>
            </a:r>
            <a:r>
              <a:rPr kumimoji="1" lang="en-US" altLang="ja-JP" dirty="0"/>
              <a:t>2047</a:t>
            </a:r>
            <a:r>
              <a:rPr kumimoji="1" lang="ja-JP" altLang="en-US" dirty="0"/>
              <a:t>年を対象とした小説を用いる</a:t>
            </a:r>
            <a:r>
              <a:rPr kumimoji="1" lang="en-US" altLang="ja-JP" dirty="0"/>
              <a:t>SF</a:t>
            </a:r>
            <a:r>
              <a:rPr kumimoji="1" lang="ja-JP" altLang="en-US" dirty="0"/>
              <a:t>ピーです。近未来であるため、リアリティを重視して取り組んでいます。</a:t>
            </a:r>
            <a:endParaRPr kumimoji="1" lang="en-US" altLang="ja-JP" dirty="0"/>
          </a:p>
        </p:txBody>
      </p:sp>
      <p:sp>
        <p:nvSpPr>
          <p:cNvPr id="4" name="スライド番号プレースホルダー 3"/>
          <p:cNvSpPr>
            <a:spLocks noGrp="1"/>
          </p:cNvSpPr>
          <p:nvPr>
            <p:ph type="sldNum" sz="quarter" idx="5"/>
          </p:nvPr>
        </p:nvSpPr>
        <p:spPr/>
        <p:txBody>
          <a:bodyPr/>
          <a:lstStyle/>
          <a:p>
            <a:fld id="{84425A1B-FAD3-413F-89F3-BA989A2359EF}" type="slidenum">
              <a:rPr kumimoji="1" lang="ja-JP" altLang="en-US" smtClean="0"/>
              <a:t>4</a:t>
            </a:fld>
            <a:endParaRPr kumimoji="1" lang="ja-JP" altLang="en-US"/>
          </a:p>
        </p:txBody>
      </p:sp>
    </p:spTree>
    <p:extLst>
      <p:ext uri="{BB962C8B-B14F-4D97-AF65-F5344CB8AC3E}">
        <p14:creationId xmlns:p14="http://schemas.microsoft.com/office/powerpoint/2010/main" val="114170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25A1B-FAD3-413F-89F3-BA989A2359EF}" type="slidenum">
              <a:rPr kumimoji="1" lang="ja-JP" altLang="en-US" smtClean="0"/>
              <a:t>5</a:t>
            </a:fld>
            <a:endParaRPr kumimoji="1" lang="ja-JP" altLang="en-US"/>
          </a:p>
        </p:txBody>
      </p:sp>
    </p:spTree>
    <p:extLst>
      <p:ext uri="{BB962C8B-B14F-4D97-AF65-F5344CB8AC3E}">
        <p14:creationId xmlns:p14="http://schemas.microsoft.com/office/powerpoint/2010/main" val="401620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BE7EB3-C630-A014-EBF9-893F4046953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3A66B25-E87C-790B-DDB7-643F92DFD4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E460A7E-2E47-5966-33A1-7157232DB465}"/>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E3187D6E-7283-F919-0E60-6BC7DE2F47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53CDEF-863E-47C5-958C-197077071884}"/>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131666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A39DB-D3DC-4D18-13CE-E9CF23D7D55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A0DA89A-1C3F-6E2C-B9D4-064976ED82F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37F828-3DBE-5F77-1EB7-DBA01C2C23D3}"/>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758366A3-DA58-5701-375F-1C04604097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B5D2BD-95E4-07A4-58FD-1F41C860DD96}"/>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356080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E72FF5F-1DD7-FF5E-0208-9DAC4892DB9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33631CE-5A5F-60C4-2400-FDFCFA6001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8D835F-6B42-B370-67E7-D65E32C7F986}"/>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AD5D6643-9573-0136-8868-5A59A66944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1B19BE-2885-0123-A469-B6A085275C63}"/>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170673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907631-D09C-44DA-E9E6-DF56E6409D4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1105C6A-1D88-08C4-168A-C68C13D655B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78F5FC-425F-F3A9-6F7F-30CB41130E2A}"/>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E747ABCA-8684-6A84-F132-3A332E7B72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B07F10-347A-F05B-1A86-1D500EC4C961}"/>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369933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608657-00BE-73C5-C96B-41CCB072927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BDE39F-198B-A152-4F3A-3507AEB0FF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5C0418-00D1-253D-E789-29BCB6718DCC}"/>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F781974C-52ED-202A-9050-7567CCADF9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B7FB7C-EB22-A30F-4124-1B708F59A4D4}"/>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390883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06F28A-75A3-495C-48FA-B190A9BDDAF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5AB900-5364-2687-E5D7-2DFAEAE0E7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CA26311-5818-6B85-D31A-D69039E2BC0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747E8FB-CE57-E80B-8EBB-C6D797EA6208}"/>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6" name="フッター プレースホルダー 5">
            <a:extLst>
              <a:ext uri="{FF2B5EF4-FFF2-40B4-BE49-F238E27FC236}">
                <a16:creationId xmlns:a16="http://schemas.microsoft.com/office/drawing/2014/main" id="{322E57BB-B642-162E-3684-4D133F8199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787C35-56C3-D539-38F4-380B8586DA27}"/>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186943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390F62-111F-E0AA-24E4-52FFDC323F6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8A35A8-5D0E-C3B8-C78A-3A74B2E4D1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D0366B5-DE43-DA19-F961-91E06C9287F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A104901-9ABE-BCD8-0975-30803827EC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6D89FD3-45D6-4B33-1EE1-2C75E40364C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68E4BCE-4D48-C2F1-C9D4-D0EDEC63524A}"/>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8" name="フッター プレースホルダー 7">
            <a:extLst>
              <a:ext uri="{FF2B5EF4-FFF2-40B4-BE49-F238E27FC236}">
                <a16:creationId xmlns:a16="http://schemas.microsoft.com/office/drawing/2014/main" id="{60CA28F8-C8B6-B390-1996-7FEC894B9F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E0E1415-DE87-F998-D352-D839BF2C6608}"/>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55473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1BBAC-0DBE-757A-DD68-B241CBFDA84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D986DA-D255-BD85-239C-7A5B54EC07C8}"/>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4" name="フッター プレースホルダー 3">
            <a:extLst>
              <a:ext uri="{FF2B5EF4-FFF2-40B4-BE49-F238E27FC236}">
                <a16:creationId xmlns:a16="http://schemas.microsoft.com/office/drawing/2014/main" id="{B006F706-BC86-4C18-7AC0-5264ED1E950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E6082B1-CB54-5F0D-626C-67761EC0FA41}"/>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125148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18950F3-2721-7607-996A-3DD8E12BE822}"/>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3" name="フッター プレースホルダー 2">
            <a:extLst>
              <a:ext uri="{FF2B5EF4-FFF2-40B4-BE49-F238E27FC236}">
                <a16:creationId xmlns:a16="http://schemas.microsoft.com/office/drawing/2014/main" id="{DA834F5B-D330-3F51-24DD-1A49FC593C5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94B4F5-E876-5515-9562-F10215603F96}"/>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418110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621A14-44DE-C27A-07AE-D2CECF7102A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88D021-A572-5798-43CE-BCB6BCD7D1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F11EAE3-6D0C-F6C8-6425-FF71100E3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FA83EE-BF89-F8B4-FBB5-7D4CF5C59F9A}"/>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6" name="フッター プレースホルダー 5">
            <a:extLst>
              <a:ext uri="{FF2B5EF4-FFF2-40B4-BE49-F238E27FC236}">
                <a16:creationId xmlns:a16="http://schemas.microsoft.com/office/drawing/2014/main" id="{F57FB0F1-DE1C-3BBC-AD63-3FD0859461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17853A-7963-0E1A-7CE4-25D5921511AE}"/>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104906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23F89F-58ED-EEB4-35FB-CBE7CD442CA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F82C1F0-52A2-7F85-3E56-0EB23BCC1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5AE4DB-D3B8-C6D8-4ACA-3121841C1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45FF44E-6E8C-66D0-E37C-461722A8B845}"/>
              </a:ext>
            </a:extLst>
          </p:cNvPr>
          <p:cNvSpPr>
            <a:spLocks noGrp="1"/>
          </p:cNvSpPr>
          <p:nvPr>
            <p:ph type="dt" sz="half" idx="10"/>
          </p:nvPr>
        </p:nvSpPr>
        <p:spPr/>
        <p:txBody>
          <a:bodyPr/>
          <a:lstStyle/>
          <a:p>
            <a:fld id="{2410895A-E104-4F48-8DC8-711B63AD83AF}" type="datetimeFigureOut">
              <a:rPr kumimoji="1" lang="ja-JP" altLang="en-US" smtClean="0"/>
              <a:t>2026/1/27</a:t>
            </a:fld>
            <a:endParaRPr kumimoji="1" lang="ja-JP" altLang="en-US"/>
          </a:p>
        </p:txBody>
      </p:sp>
      <p:sp>
        <p:nvSpPr>
          <p:cNvPr id="6" name="フッター プレースホルダー 5">
            <a:extLst>
              <a:ext uri="{FF2B5EF4-FFF2-40B4-BE49-F238E27FC236}">
                <a16:creationId xmlns:a16="http://schemas.microsoft.com/office/drawing/2014/main" id="{51F59560-40EF-6E20-355D-41C27A379C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F9FC2A-C2BE-022D-414E-F17C417070A8}"/>
              </a:ext>
            </a:extLst>
          </p:cNvPr>
          <p:cNvSpPr>
            <a:spLocks noGrp="1"/>
          </p:cNvSpPr>
          <p:nvPr>
            <p:ph type="sldNum" sz="quarter" idx="12"/>
          </p:nvPr>
        </p:nvSpPr>
        <p:spPr/>
        <p:txBody>
          <a:body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52282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B25AE36-2BEF-D44B-04BC-7BE1DB55B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97C7BC-04EF-15C9-FA36-085122F55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34CB97-CF63-9C4C-845B-29E4703030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10895A-E104-4F48-8DC8-711B63AD83AF}"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0A3B3DAA-46C1-D64E-4ABE-E8C20A9E4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C4B481-C312-B805-6C7C-7FE8E6376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A8718D-EC03-47C1-BC25-C6FEDE74227A}" type="slidenum">
              <a:rPr kumimoji="1" lang="ja-JP" altLang="en-US" smtClean="0"/>
              <a:t>‹#›</a:t>
            </a:fld>
            <a:endParaRPr kumimoji="1" lang="ja-JP" altLang="en-US"/>
          </a:p>
        </p:txBody>
      </p:sp>
    </p:spTree>
    <p:extLst>
      <p:ext uri="{BB962C8B-B14F-4D97-AF65-F5344CB8AC3E}">
        <p14:creationId xmlns:p14="http://schemas.microsoft.com/office/powerpoint/2010/main" val="208984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BAE5C0-EF85-52FF-FD00-FCF92B34FB91}"/>
              </a:ext>
            </a:extLst>
          </p:cNvPr>
          <p:cNvSpPr>
            <a:spLocks noGrp="1"/>
          </p:cNvSpPr>
          <p:nvPr>
            <p:ph type="ctrTitle"/>
          </p:nvPr>
        </p:nvSpPr>
        <p:spPr>
          <a:xfrm>
            <a:off x="1005676" y="5037137"/>
            <a:ext cx="9681882" cy="739880"/>
          </a:xfrm>
        </p:spPr>
        <p:txBody>
          <a:bodyPr anchor="b">
            <a:noAutofit/>
          </a:bodyPr>
          <a:lstStyle/>
          <a:p>
            <a:r>
              <a:rPr kumimoji="1" lang="en-US" altLang="ja-JP" sz="4000" b="1" dirty="0">
                <a:solidFill>
                  <a:schemeClr val="tx1">
                    <a:lumMod val="85000"/>
                    <a:lumOff val="15000"/>
                  </a:schemeClr>
                </a:solidFill>
                <a:latin typeface="HP Simplified Jpan" panose="020B0500000000000000" pitchFamily="50" charset="-128"/>
                <a:ea typeface="HP Simplified Jpan" panose="020B0500000000000000" pitchFamily="50" charset="-128"/>
              </a:rPr>
              <a:t>SF Prototyping in Nagaoka</a:t>
            </a:r>
            <a:endParaRPr kumimoji="1" lang="ja-JP" altLang="en-US" sz="4000" b="1" dirty="0">
              <a:solidFill>
                <a:schemeClr val="tx1">
                  <a:lumMod val="85000"/>
                  <a:lumOff val="15000"/>
                </a:schemeClr>
              </a:solidFill>
              <a:latin typeface="HP Simplified Jpan" panose="020B0500000000000000" pitchFamily="50" charset="-128"/>
              <a:ea typeface="HP Simplified Jpan" panose="020B0500000000000000" pitchFamily="50" charset="-128"/>
            </a:endParaRPr>
          </a:p>
        </p:txBody>
      </p:sp>
      <p:sp>
        <p:nvSpPr>
          <p:cNvPr id="3" name="字幕 2">
            <a:extLst>
              <a:ext uri="{FF2B5EF4-FFF2-40B4-BE49-F238E27FC236}">
                <a16:creationId xmlns:a16="http://schemas.microsoft.com/office/drawing/2014/main" id="{E1555270-11E2-D47D-A1F0-88E5238DA012}"/>
              </a:ext>
            </a:extLst>
          </p:cNvPr>
          <p:cNvSpPr>
            <a:spLocks noGrp="1"/>
          </p:cNvSpPr>
          <p:nvPr>
            <p:ph type="subTitle" idx="1"/>
          </p:nvPr>
        </p:nvSpPr>
        <p:spPr>
          <a:xfrm>
            <a:off x="-307042" y="3715555"/>
            <a:ext cx="3124197" cy="365125"/>
          </a:xfrm>
        </p:spPr>
        <p:txBody>
          <a:bodyPr anchor="t">
            <a:normAutofit/>
          </a:bodyPr>
          <a:lstStyle/>
          <a:p>
            <a:r>
              <a:rPr kumimoji="1" lang="en-US" altLang="ja-JP" sz="1600" dirty="0">
                <a:solidFill>
                  <a:schemeClr val="bg1"/>
                </a:solidFill>
                <a:latin typeface="HP Simplified Jpan" panose="020B0500000000000000" pitchFamily="50" charset="-128"/>
                <a:ea typeface="HP Simplified Jpan" panose="020B0500000000000000" pitchFamily="50" charset="-128"/>
              </a:rPr>
              <a:t>222041</a:t>
            </a:r>
            <a:r>
              <a:rPr lang="ja-JP" altLang="en-US" sz="1600" dirty="0">
                <a:solidFill>
                  <a:schemeClr val="bg1"/>
                </a:solidFill>
                <a:latin typeface="HP Simplified Jpan" panose="020B0500000000000000" pitchFamily="50" charset="-128"/>
                <a:ea typeface="HP Simplified Jpan" panose="020B0500000000000000" pitchFamily="50" charset="-128"/>
              </a:rPr>
              <a:t> </a:t>
            </a:r>
            <a:r>
              <a:rPr lang="en-US" altLang="ja-JP" sz="1600" dirty="0">
                <a:solidFill>
                  <a:schemeClr val="bg1"/>
                </a:solidFill>
                <a:latin typeface="HP Simplified Jpan" panose="020B0500000000000000" pitchFamily="50" charset="-128"/>
                <a:ea typeface="HP Simplified Jpan" panose="020B0500000000000000" pitchFamily="50" charset="-128"/>
              </a:rPr>
              <a:t>Hosaka</a:t>
            </a:r>
            <a:r>
              <a:rPr lang="ja-JP" altLang="en-US" sz="1600" dirty="0">
                <a:solidFill>
                  <a:schemeClr val="bg1"/>
                </a:solidFill>
                <a:latin typeface="HP Simplified Jpan" panose="020B0500000000000000" pitchFamily="50" charset="-128"/>
                <a:ea typeface="HP Simplified Jpan" panose="020B0500000000000000" pitchFamily="50" charset="-128"/>
              </a:rPr>
              <a:t> </a:t>
            </a:r>
            <a:r>
              <a:rPr lang="en-US" altLang="ja-JP" sz="1600" dirty="0">
                <a:solidFill>
                  <a:schemeClr val="bg1"/>
                </a:solidFill>
                <a:latin typeface="HP Simplified Jpan" panose="020B0500000000000000" pitchFamily="50" charset="-128"/>
                <a:ea typeface="HP Simplified Jpan" panose="020B0500000000000000" pitchFamily="50" charset="-128"/>
              </a:rPr>
              <a:t>Taizo</a:t>
            </a:r>
            <a:endParaRPr kumimoji="1" lang="en-US" altLang="ja-JP" sz="1600" dirty="0">
              <a:solidFill>
                <a:schemeClr val="bg1"/>
              </a:solidFill>
              <a:latin typeface="HP Simplified Jpan" panose="020B0500000000000000" pitchFamily="50" charset="-128"/>
              <a:ea typeface="HP Simplified Jpan" panose="020B0500000000000000" pitchFamily="50" charset="-128"/>
            </a:endParaRPr>
          </a:p>
        </p:txBody>
      </p:sp>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BE6D0A94-A3AE-773A-479F-910624E70500}"/>
              </a:ext>
            </a:extLst>
          </p:cNvPr>
          <p:cNvPicPr>
            <a:picLocks noChangeAspect="1"/>
          </p:cNvPicPr>
          <p:nvPr/>
        </p:nvPicPr>
        <p:blipFill>
          <a:blip r:embed="rId2">
            <a:extLst>
              <a:ext uri="{28A0092B-C50C-407E-A947-70E740481C1C}">
                <a14:useLocalDpi xmlns:a14="http://schemas.microsoft.com/office/drawing/2010/main" val="0"/>
              </a:ext>
            </a:extLst>
          </a:blip>
          <a:srcRect b="7595"/>
          <a:stretch>
            <a:fillRect/>
          </a:stretch>
        </p:blipFill>
        <p:spPr>
          <a:xfrm>
            <a:off x="21" y="-109506"/>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6" name="テキスト ボックス 5">
            <a:extLst>
              <a:ext uri="{FF2B5EF4-FFF2-40B4-BE49-F238E27FC236}">
                <a16:creationId xmlns:a16="http://schemas.microsoft.com/office/drawing/2014/main" id="{EDD289DE-A28D-FE86-00CF-05D4E91814DD}"/>
              </a:ext>
            </a:extLst>
          </p:cNvPr>
          <p:cNvSpPr txBox="1"/>
          <p:nvPr/>
        </p:nvSpPr>
        <p:spPr>
          <a:xfrm>
            <a:off x="147203" y="5886523"/>
            <a:ext cx="11398827" cy="707886"/>
          </a:xfrm>
          <a:prstGeom prst="rect">
            <a:avLst/>
          </a:prstGeom>
          <a:noFill/>
        </p:spPr>
        <p:txBody>
          <a:bodyPr wrap="square">
            <a:spAutoFit/>
          </a:bodyPr>
          <a:lstStyle/>
          <a:p>
            <a:pPr algn="ctr"/>
            <a:r>
              <a:rPr lang="en-US" altLang="ja-JP" sz="2000" dirty="0">
                <a:latin typeface="HP Simplified Jpan" panose="020B0500000000000000" pitchFamily="50" charset="-128"/>
                <a:ea typeface="HP Simplified Jpan" panose="020B0500000000000000" pitchFamily="50" charset="-128"/>
              </a:rPr>
              <a:t>―</a:t>
            </a:r>
            <a:r>
              <a:rPr lang="ja-JP" altLang="en-US" sz="2000" dirty="0">
                <a:latin typeface="HP Simplified Jpan" panose="020B0500000000000000" pitchFamily="50" charset="-128"/>
                <a:ea typeface="HP Simplified Jpan" panose="020B0500000000000000" pitchFamily="50" charset="-128"/>
              </a:rPr>
              <a:t>長岡市を中心とした地方都市が抱える課題と、</a:t>
            </a:r>
            <a:endParaRPr lang="en-US" altLang="ja-JP" sz="2000" dirty="0">
              <a:latin typeface="HP Simplified Jpan" panose="020B0500000000000000" pitchFamily="50" charset="-128"/>
              <a:ea typeface="HP Simplified Jpan" panose="020B0500000000000000" pitchFamily="50" charset="-128"/>
            </a:endParaRPr>
          </a:p>
          <a:p>
            <a:pPr algn="ctr"/>
            <a:r>
              <a:rPr lang="en-US" altLang="ja-JP" sz="2000" dirty="0">
                <a:latin typeface="HP Simplified Jpan" panose="020B0500000000000000" pitchFamily="50" charset="-128"/>
                <a:ea typeface="HP Simplified Jpan" panose="020B0500000000000000" pitchFamily="50" charset="-128"/>
              </a:rPr>
              <a:t>SF</a:t>
            </a:r>
            <a:r>
              <a:rPr lang="ja-JP" altLang="en-US" sz="2000" dirty="0">
                <a:latin typeface="HP Simplified Jpan" panose="020B0500000000000000" pitchFamily="50" charset="-128"/>
                <a:ea typeface="HP Simplified Jpan" panose="020B0500000000000000" pitchFamily="50" charset="-128"/>
              </a:rPr>
              <a:t>プロトタイピング小説</a:t>
            </a:r>
            <a:r>
              <a:rPr lang="en-US" altLang="ja-JP" sz="2000" dirty="0">
                <a:latin typeface="HP Simplified Jpan" panose="020B0500000000000000" pitchFamily="50" charset="-128"/>
                <a:ea typeface="HP Simplified Jpan" panose="020B0500000000000000" pitchFamily="50" charset="-128"/>
              </a:rPr>
              <a:t>『Nagaoka 2047』</a:t>
            </a:r>
            <a:r>
              <a:rPr lang="ja-JP" altLang="en-US" sz="2000" dirty="0">
                <a:latin typeface="HP Simplified Jpan" panose="020B0500000000000000" pitchFamily="50" charset="-128"/>
                <a:ea typeface="HP Simplified Jpan" panose="020B0500000000000000" pitchFamily="50" charset="-128"/>
              </a:rPr>
              <a:t>が起こす読者の意識変容に関する研究</a:t>
            </a:r>
            <a:r>
              <a:rPr lang="en-US" altLang="ja-JP" sz="2000" dirty="0">
                <a:latin typeface="HP Simplified Jpan" panose="020B0500000000000000" pitchFamily="50" charset="-128"/>
                <a:ea typeface="HP Simplified Jpan" panose="020B0500000000000000" pitchFamily="50" charset="-128"/>
              </a:rPr>
              <a:t>―</a:t>
            </a:r>
            <a:endParaRPr lang="ja-JP" altLang="en-US" sz="2000" dirty="0">
              <a:latin typeface="HP Simplified Jpan" panose="020B0500000000000000" pitchFamily="50" charset="-128"/>
              <a:ea typeface="HP Simplified Jpan" panose="020B0500000000000000" pitchFamily="50" charset="-128"/>
            </a:endParaRPr>
          </a:p>
        </p:txBody>
      </p:sp>
    </p:spTree>
    <p:extLst>
      <p:ext uri="{BB962C8B-B14F-4D97-AF65-F5344CB8AC3E}">
        <p14:creationId xmlns:p14="http://schemas.microsoft.com/office/powerpoint/2010/main" val="44574957"/>
      </p:ext>
    </p:extLst>
  </p:cSld>
  <p:clrMapOvr>
    <a:masterClrMapping/>
  </p:clrMapOvr>
  <mc:AlternateContent xmlns:mc="http://schemas.openxmlformats.org/markup-compatibility/2006" xmlns:p14="http://schemas.microsoft.com/office/powerpoint/2010/main">
    <mc:Choice Requires="p14">
      <p:transition spd="slow" p14:dur="2000" advTm="1847"/>
    </mc:Choice>
    <mc:Fallback xmlns="">
      <p:transition spd="slow" advTm="18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4" descr="テキスト が含まれている画像&#10;&#10;AI 生成コンテンツは誤りを含む可能性があります。">
            <a:extLst>
              <a:ext uri="{FF2B5EF4-FFF2-40B4-BE49-F238E27FC236}">
                <a16:creationId xmlns:a16="http://schemas.microsoft.com/office/drawing/2014/main" id="{12336DD0-09EC-9B1E-7ED2-5475EE9D89DB}"/>
              </a:ext>
            </a:extLst>
          </p:cNvPr>
          <p:cNvPicPr>
            <a:picLocks noChangeAspect="1"/>
          </p:cNvPicPr>
          <p:nvPr/>
        </p:nvPicPr>
        <p:blipFill>
          <a:blip r:embed="rId2">
            <a:extLst>
              <a:ext uri="{28A0092B-C50C-407E-A947-70E740481C1C}">
                <a14:useLocalDpi xmlns:a14="http://schemas.microsoft.com/office/drawing/2010/main" val="0"/>
              </a:ext>
            </a:extLst>
          </a:blip>
          <a:srcRect l="1156" t="13492" r="50000" b="39131"/>
          <a:stretch>
            <a:fillRect/>
          </a:stretch>
        </p:blipFill>
        <p:spPr>
          <a:xfrm>
            <a:off x="-1" y="1122337"/>
            <a:ext cx="7241723" cy="4846309"/>
          </a:xfrm>
          <a:prstGeom prst="rect">
            <a:avLst/>
          </a:prstGeom>
        </p:spPr>
      </p:pic>
      <p:sp>
        <p:nvSpPr>
          <p:cNvPr id="5" name="タイトル 1">
            <a:extLst>
              <a:ext uri="{FF2B5EF4-FFF2-40B4-BE49-F238E27FC236}">
                <a16:creationId xmlns:a16="http://schemas.microsoft.com/office/drawing/2014/main" id="{21961426-206B-745F-4C6D-D61181D92B84}"/>
              </a:ext>
            </a:extLst>
          </p:cNvPr>
          <p:cNvSpPr txBox="1">
            <a:spLocks/>
          </p:cNvSpPr>
          <p:nvPr/>
        </p:nvSpPr>
        <p:spPr>
          <a:xfrm>
            <a:off x="1369316" y="-66612"/>
            <a:ext cx="9236700" cy="11889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000"/>
              <a:t>研究の背景</a:t>
            </a:r>
            <a:endParaRPr lang="ja-JP" altLang="en-US" sz="5000" dirty="0"/>
          </a:p>
        </p:txBody>
      </p:sp>
      <p:pic>
        <p:nvPicPr>
          <p:cNvPr id="7" name="コンテンツ プレースホルダー 4" descr="テキスト が含まれている画像&#10;&#10;AI 生成コンテンツは誤りを含む可能性があります。">
            <a:extLst>
              <a:ext uri="{FF2B5EF4-FFF2-40B4-BE49-F238E27FC236}">
                <a16:creationId xmlns:a16="http://schemas.microsoft.com/office/drawing/2014/main" id="{7754C674-87B1-497E-C390-DB91CAA9592A}"/>
              </a:ext>
            </a:extLst>
          </p:cNvPr>
          <p:cNvPicPr>
            <a:picLocks noChangeAspect="1"/>
          </p:cNvPicPr>
          <p:nvPr/>
        </p:nvPicPr>
        <p:blipFill>
          <a:blip r:embed="rId2">
            <a:extLst>
              <a:ext uri="{28A0092B-C50C-407E-A947-70E740481C1C}">
                <a14:useLocalDpi xmlns:a14="http://schemas.microsoft.com/office/drawing/2010/main" val="0"/>
              </a:ext>
            </a:extLst>
          </a:blip>
          <a:srcRect l="2049" t="61528" r="65352"/>
          <a:stretch>
            <a:fillRect/>
          </a:stretch>
        </p:blipFill>
        <p:spPr>
          <a:xfrm>
            <a:off x="7241722" y="1122337"/>
            <a:ext cx="4833257" cy="3935462"/>
          </a:xfrm>
          <a:prstGeom prst="rect">
            <a:avLst/>
          </a:prstGeom>
        </p:spPr>
      </p:pic>
      <p:sp>
        <p:nvSpPr>
          <p:cNvPr id="9" name="テキスト ボックス 8">
            <a:extLst>
              <a:ext uri="{FF2B5EF4-FFF2-40B4-BE49-F238E27FC236}">
                <a16:creationId xmlns:a16="http://schemas.microsoft.com/office/drawing/2014/main" id="{F72471DB-6855-995E-40F8-93090127022C}"/>
              </a:ext>
            </a:extLst>
          </p:cNvPr>
          <p:cNvSpPr txBox="1"/>
          <p:nvPr/>
        </p:nvSpPr>
        <p:spPr>
          <a:xfrm>
            <a:off x="-1435555" y="6239403"/>
            <a:ext cx="10482943"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None/>
              <a:tabLst/>
            </a:pPr>
            <a:r>
              <a:rPr lang="ja-JP" altLang="en-US" dirty="0"/>
              <a:t>背景事項：日本社会全体が抱える複合的な社会問題、自然災害リスク</a:t>
            </a:r>
          </a:p>
        </p:txBody>
      </p:sp>
      <p:sp>
        <p:nvSpPr>
          <p:cNvPr id="12" name="テキスト ボックス 11">
            <a:extLst>
              <a:ext uri="{FF2B5EF4-FFF2-40B4-BE49-F238E27FC236}">
                <a16:creationId xmlns:a16="http://schemas.microsoft.com/office/drawing/2014/main" id="{938D2C1D-D2F7-D281-4F20-3AE6FC9514B2}"/>
              </a:ext>
            </a:extLst>
          </p:cNvPr>
          <p:cNvSpPr txBox="1"/>
          <p:nvPr/>
        </p:nvSpPr>
        <p:spPr>
          <a:xfrm>
            <a:off x="7396843" y="5229982"/>
            <a:ext cx="4833257" cy="1477328"/>
          </a:xfrm>
          <a:prstGeom prst="rect">
            <a:avLst/>
          </a:prstGeom>
          <a:noFill/>
        </p:spPr>
        <p:txBody>
          <a:bodyPr wrap="square">
            <a:spAutoFit/>
          </a:bodyPr>
          <a:lstStyle/>
          <a:p>
            <a:r>
              <a:rPr lang="ja-JP" altLang="en-US" dirty="0"/>
              <a:t>↑</a:t>
            </a:r>
            <a:r>
              <a:rPr lang="en-US" altLang="ja-JP" dirty="0"/>
              <a:t>※</a:t>
            </a:r>
            <a:r>
              <a:rPr lang="ja-JP" altLang="en-US" dirty="0"/>
              <a:t>想定される大規模地震について</a:t>
            </a:r>
            <a:endParaRPr lang="en-US" altLang="ja-JP" dirty="0"/>
          </a:p>
          <a:p>
            <a:r>
              <a:rPr lang="ja-JP" altLang="en-US" dirty="0"/>
              <a:t>特に以下の二つは</a:t>
            </a:r>
            <a:r>
              <a:rPr lang="en-US" altLang="ja-JP" dirty="0"/>
              <a:t>30</a:t>
            </a:r>
            <a:r>
              <a:rPr lang="ja-JP" altLang="en-US" dirty="0"/>
              <a:t>年以内発生確率が高く、</a:t>
            </a:r>
            <a:endParaRPr lang="en-US" altLang="ja-JP" dirty="0"/>
          </a:p>
          <a:p>
            <a:r>
              <a:rPr lang="ja-JP" altLang="en-US" dirty="0"/>
              <a:t>この研究でも主要事項として取り扱う。</a:t>
            </a:r>
            <a:endParaRPr lang="en-US" altLang="ja-JP" dirty="0"/>
          </a:p>
          <a:p>
            <a:r>
              <a:rPr lang="ja-JP" altLang="en-US" dirty="0"/>
              <a:t>・南海トラフ地震</a:t>
            </a:r>
            <a:r>
              <a:rPr lang="en-US" altLang="ja-JP" dirty="0"/>
              <a:t>(80</a:t>
            </a:r>
            <a:r>
              <a:rPr lang="ja-JP" altLang="en-US" dirty="0"/>
              <a:t>％</a:t>
            </a:r>
            <a:r>
              <a:rPr lang="en-US" altLang="ja-JP" dirty="0"/>
              <a:t>)</a:t>
            </a:r>
          </a:p>
          <a:p>
            <a:r>
              <a:rPr lang="ja-JP" altLang="en-US" dirty="0"/>
              <a:t>・首都直下地震</a:t>
            </a:r>
            <a:r>
              <a:rPr lang="en-US" altLang="ja-JP" dirty="0"/>
              <a:t>(70</a:t>
            </a:r>
            <a:r>
              <a:rPr lang="ja-JP" altLang="en-US" dirty="0"/>
              <a:t>％</a:t>
            </a:r>
            <a:r>
              <a:rPr lang="en-US" altLang="ja-JP" dirty="0"/>
              <a:t>)</a:t>
            </a:r>
            <a:endParaRPr lang="ja-JP" altLang="en-US" dirty="0"/>
          </a:p>
        </p:txBody>
      </p:sp>
    </p:spTree>
    <p:extLst>
      <p:ext uri="{BB962C8B-B14F-4D97-AF65-F5344CB8AC3E}">
        <p14:creationId xmlns:p14="http://schemas.microsoft.com/office/powerpoint/2010/main" val="41988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E967-66E8-2C63-5D0D-34B8EA5DBAB1}"/>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7DD4EAEB-5540-094D-8DEB-86EAD4F4AEA9}"/>
              </a:ext>
            </a:extLst>
          </p:cNvPr>
          <p:cNvSpPr txBox="1">
            <a:spLocks/>
          </p:cNvSpPr>
          <p:nvPr/>
        </p:nvSpPr>
        <p:spPr>
          <a:xfrm>
            <a:off x="1369316" y="-66612"/>
            <a:ext cx="9236700" cy="11889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000" dirty="0"/>
              <a:t>研究の目的</a:t>
            </a:r>
          </a:p>
        </p:txBody>
      </p:sp>
      <p:pic>
        <p:nvPicPr>
          <p:cNvPr id="2" name="コンテンツ プレースホルダー 4" descr="テキスト が含まれている画像&#10;&#10;AI 生成コンテンツは誤りを含む可能性があります。">
            <a:extLst>
              <a:ext uri="{FF2B5EF4-FFF2-40B4-BE49-F238E27FC236}">
                <a16:creationId xmlns:a16="http://schemas.microsoft.com/office/drawing/2014/main" id="{D329D4D4-85D9-E9D5-7686-263732CE83D4}"/>
              </a:ext>
            </a:extLst>
          </p:cNvPr>
          <p:cNvPicPr>
            <a:picLocks noChangeAspect="1"/>
          </p:cNvPicPr>
          <p:nvPr/>
        </p:nvPicPr>
        <p:blipFill>
          <a:blip r:embed="rId2">
            <a:extLst>
              <a:ext uri="{28A0092B-C50C-407E-A947-70E740481C1C}">
                <a14:useLocalDpi xmlns:a14="http://schemas.microsoft.com/office/drawing/2010/main" val="0"/>
              </a:ext>
            </a:extLst>
          </a:blip>
          <a:srcRect l="50000" t="13650" r="1156" b="41746"/>
          <a:stretch>
            <a:fillRect/>
          </a:stretch>
        </p:blipFill>
        <p:spPr>
          <a:xfrm>
            <a:off x="0" y="1096868"/>
            <a:ext cx="9144000" cy="5761132"/>
          </a:xfrm>
          <a:prstGeom prst="rect">
            <a:avLst/>
          </a:prstGeom>
        </p:spPr>
      </p:pic>
      <p:sp>
        <p:nvSpPr>
          <p:cNvPr id="3" name="テキスト ボックス 2">
            <a:extLst>
              <a:ext uri="{FF2B5EF4-FFF2-40B4-BE49-F238E27FC236}">
                <a16:creationId xmlns:a16="http://schemas.microsoft.com/office/drawing/2014/main" id="{EF202621-EF57-DAF0-19D6-E354EE81C617}"/>
              </a:ext>
            </a:extLst>
          </p:cNvPr>
          <p:cNvSpPr txBox="1"/>
          <p:nvPr/>
        </p:nvSpPr>
        <p:spPr>
          <a:xfrm>
            <a:off x="9092902" y="3977434"/>
            <a:ext cx="3099098" cy="2585323"/>
          </a:xfrm>
          <a:prstGeom prst="rect">
            <a:avLst/>
          </a:prstGeom>
          <a:noFill/>
        </p:spPr>
        <p:txBody>
          <a:bodyPr wrap="square">
            <a:spAutoFit/>
          </a:bodyPr>
          <a:lstStyle/>
          <a:p>
            <a:r>
              <a:rPr lang="ja-JP" altLang="en-US" dirty="0"/>
              <a:t>←</a:t>
            </a:r>
            <a:r>
              <a:rPr lang="en-US" altLang="ja-JP" dirty="0"/>
              <a:t>【</a:t>
            </a:r>
            <a:r>
              <a:rPr lang="ja-JP" altLang="en-US" dirty="0"/>
              <a:t>研究の背景</a:t>
            </a:r>
            <a:r>
              <a:rPr lang="en-US" altLang="ja-JP" dirty="0"/>
              <a:t>】</a:t>
            </a:r>
            <a:r>
              <a:rPr lang="ja-JP" altLang="en-US" dirty="0"/>
              <a:t>で説明</a:t>
            </a:r>
            <a:endParaRPr lang="en-US" altLang="ja-JP" dirty="0"/>
          </a:p>
          <a:p>
            <a:r>
              <a:rPr lang="ja-JP" altLang="en-US" dirty="0"/>
              <a:t>した複合的な社会問題などから①～④のメインテーマを設定した。</a:t>
            </a:r>
            <a:endParaRPr lang="en-US" altLang="ja-JP" dirty="0"/>
          </a:p>
          <a:p>
            <a:endParaRPr lang="en-US" altLang="ja-JP" dirty="0"/>
          </a:p>
          <a:p>
            <a:r>
              <a:rPr lang="ja-JP" altLang="en-US" dirty="0"/>
              <a:t>これを基に長岡版の</a:t>
            </a:r>
            <a:endParaRPr lang="en-US" altLang="ja-JP" dirty="0"/>
          </a:p>
          <a:p>
            <a:r>
              <a:rPr lang="en-US" altLang="ja-JP" dirty="0"/>
              <a:t>SF</a:t>
            </a:r>
            <a:r>
              <a:rPr lang="ja-JP" altLang="en-US" dirty="0"/>
              <a:t>プロトタイピング小説を構成し、研究を進めることとした。</a:t>
            </a:r>
            <a:endParaRPr lang="en-US" altLang="ja-JP" dirty="0"/>
          </a:p>
        </p:txBody>
      </p:sp>
      <p:sp>
        <p:nvSpPr>
          <p:cNvPr id="8" name="テキスト ボックス 7">
            <a:extLst>
              <a:ext uri="{FF2B5EF4-FFF2-40B4-BE49-F238E27FC236}">
                <a16:creationId xmlns:a16="http://schemas.microsoft.com/office/drawing/2014/main" id="{63021954-A027-5956-664E-C87A184447AA}"/>
              </a:ext>
            </a:extLst>
          </p:cNvPr>
          <p:cNvSpPr txBox="1"/>
          <p:nvPr/>
        </p:nvSpPr>
        <p:spPr>
          <a:xfrm>
            <a:off x="9092902" y="1949721"/>
            <a:ext cx="2939143"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None/>
              <a:tabLst/>
            </a:pPr>
            <a:r>
              <a:rPr lang="ja-JP" altLang="en-US" dirty="0"/>
              <a:t>←</a:t>
            </a:r>
            <a:r>
              <a:rPr lang="en-US" altLang="ja-JP" dirty="0"/>
              <a:t>※</a:t>
            </a:r>
            <a:r>
              <a:rPr lang="ja-JP" altLang="en-US" dirty="0"/>
              <a:t>背景：</a:t>
            </a:r>
            <a:endParaRPr lang="en-US" altLang="ja-JP" dirty="0"/>
          </a:p>
          <a:p>
            <a:pPr marL="0" marR="0" lvl="0" indent="0" algn="ctr" defTabSz="914400" rtl="0" eaLnBrk="0" fontAlgn="base" latinLnBrk="0" hangingPunct="0">
              <a:lnSpc>
                <a:spcPct val="100000"/>
              </a:lnSpc>
              <a:spcBef>
                <a:spcPct val="0"/>
              </a:spcBef>
              <a:spcAft>
                <a:spcPct val="0"/>
              </a:spcAft>
              <a:buClrTx/>
              <a:buSzTx/>
              <a:buNone/>
              <a:tabLst/>
            </a:pPr>
            <a:r>
              <a:rPr lang="ja-JP" altLang="en-US" dirty="0"/>
              <a:t>日本社会全体が抱える</a:t>
            </a:r>
            <a:endParaRPr lang="en-US" altLang="ja-JP" dirty="0"/>
          </a:p>
          <a:p>
            <a:pPr marL="0" marR="0" lvl="0" indent="0" algn="ctr" defTabSz="914400" rtl="0" eaLnBrk="0" fontAlgn="base" latinLnBrk="0" hangingPunct="0">
              <a:lnSpc>
                <a:spcPct val="100000"/>
              </a:lnSpc>
              <a:spcBef>
                <a:spcPct val="0"/>
              </a:spcBef>
              <a:spcAft>
                <a:spcPct val="0"/>
              </a:spcAft>
              <a:buClrTx/>
              <a:buSzTx/>
              <a:buNone/>
              <a:tabLst/>
            </a:pPr>
            <a:r>
              <a:rPr lang="ja-JP" altLang="en-US" dirty="0"/>
              <a:t>複合的な社会問題、</a:t>
            </a:r>
            <a:endParaRPr lang="en-US" altLang="ja-JP" dirty="0"/>
          </a:p>
          <a:p>
            <a:pPr marL="0" marR="0" lvl="0" indent="0" algn="ctr" defTabSz="914400" rtl="0" eaLnBrk="0" fontAlgn="base" latinLnBrk="0" hangingPunct="0">
              <a:lnSpc>
                <a:spcPct val="100000"/>
              </a:lnSpc>
              <a:spcBef>
                <a:spcPct val="0"/>
              </a:spcBef>
              <a:spcAft>
                <a:spcPct val="0"/>
              </a:spcAft>
              <a:buClrTx/>
              <a:buSzTx/>
              <a:buNone/>
              <a:tabLst/>
            </a:pPr>
            <a:r>
              <a:rPr lang="ja-JP" altLang="en-US" dirty="0"/>
              <a:t>自然災害リスク</a:t>
            </a:r>
          </a:p>
        </p:txBody>
      </p:sp>
    </p:spTree>
    <p:extLst>
      <p:ext uri="{BB962C8B-B14F-4D97-AF65-F5344CB8AC3E}">
        <p14:creationId xmlns:p14="http://schemas.microsoft.com/office/powerpoint/2010/main" val="413577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4EF60-595B-4217-1D73-8B092A36BE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E86B63-F1E5-5CA7-C14F-6DC333B59DE3}"/>
              </a:ext>
            </a:extLst>
          </p:cNvPr>
          <p:cNvSpPr>
            <a:spLocks noGrp="1"/>
          </p:cNvSpPr>
          <p:nvPr>
            <p:ph type="title"/>
          </p:nvPr>
        </p:nvSpPr>
        <p:spPr>
          <a:xfrm>
            <a:off x="1369316" y="-66612"/>
            <a:ext cx="9236700" cy="1188950"/>
          </a:xfrm>
        </p:spPr>
        <p:txBody>
          <a:bodyPr anchor="b">
            <a:normAutofit/>
          </a:bodyPr>
          <a:lstStyle/>
          <a:p>
            <a:r>
              <a:rPr lang="en-US" altLang="ja-JP" sz="5000" dirty="0"/>
              <a:t>SF</a:t>
            </a:r>
            <a:r>
              <a:rPr lang="ja-JP" altLang="en-US" sz="5000" dirty="0"/>
              <a:t>プロトタイピングとはなにか</a:t>
            </a:r>
            <a:endParaRPr kumimoji="1" lang="ja-JP" altLang="en-US" sz="5000" dirty="0"/>
          </a:p>
        </p:txBody>
      </p:sp>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0336067D-56BB-B063-1915-2B7B18797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394" y="2936655"/>
            <a:ext cx="1406123" cy="1874831"/>
          </a:xfrm>
          <a:prstGeom prst="rect">
            <a:avLst/>
          </a:prstGeom>
        </p:spPr>
      </p:pic>
      <p:sp>
        <p:nvSpPr>
          <p:cNvPr id="11" name="テキスト ボックス 10">
            <a:extLst>
              <a:ext uri="{FF2B5EF4-FFF2-40B4-BE49-F238E27FC236}">
                <a16:creationId xmlns:a16="http://schemas.microsoft.com/office/drawing/2014/main" id="{BD5716B7-5F49-24CA-7B4E-F6C67CBF4BF4}"/>
              </a:ext>
            </a:extLst>
          </p:cNvPr>
          <p:cNvSpPr txBox="1"/>
          <p:nvPr/>
        </p:nvSpPr>
        <p:spPr>
          <a:xfrm>
            <a:off x="8310996" y="1932508"/>
            <a:ext cx="4920165" cy="523220"/>
          </a:xfrm>
          <a:prstGeom prst="rect">
            <a:avLst/>
          </a:prstGeom>
          <a:noFill/>
        </p:spPr>
        <p:txBody>
          <a:bodyPr wrap="square">
            <a:spAutoFit/>
          </a:bodyPr>
          <a:lstStyle/>
          <a:p>
            <a:pPr algn="ctr">
              <a:spcBef>
                <a:spcPts val="2400"/>
              </a:spcBef>
            </a:pPr>
            <a:r>
              <a:rPr lang="en-US" altLang="ja-JP" sz="1400" i="0" dirty="0">
                <a:solidFill>
                  <a:srgbClr val="000000"/>
                </a:solidFill>
                <a:effectLst/>
              </a:rPr>
              <a:t>2070</a:t>
            </a:r>
            <a:r>
              <a:rPr lang="ja-JP" altLang="en-US" sz="1400" i="0" dirty="0">
                <a:solidFill>
                  <a:srgbClr val="000000"/>
                </a:solidFill>
                <a:effectLst/>
              </a:rPr>
              <a:t>年の鎌倉市を舞台にした</a:t>
            </a:r>
            <a:r>
              <a:rPr lang="ja-JP" altLang="en-US" sz="1400" dirty="0">
                <a:solidFill>
                  <a:srgbClr val="000000"/>
                </a:solidFill>
              </a:rPr>
              <a:t>　　　　　　　　　　　　　</a:t>
            </a:r>
            <a:r>
              <a:rPr lang="en-US" altLang="ja-JP" sz="1400" i="0" dirty="0">
                <a:solidFill>
                  <a:srgbClr val="000000"/>
                </a:solidFill>
                <a:effectLst/>
              </a:rPr>
              <a:t>sf</a:t>
            </a:r>
            <a:r>
              <a:rPr lang="ja-JP" altLang="en-US" sz="1400" i="0" dirty="0">
                <a:solidFill>
                  <a:srgbClr val="000000"/>
                </a:solidFill>
                <a:effectLst/>
              </a:rPr>
              <a:t>プロトタイピング小説</a:t>
            </a:r>
          </a:p>
        </p:txBody>
      </p:sp>
      <p:pic>
        <p:nvPicPr>
          <p:cNvPr id="4" name="図 3">
            <a:extLst>
              <a:ext uri="{FF2B5EF4-FFF2-40B4-BE49-F238E27FC236}">
                <a16:creationId xmlns:a16="http://schemas.microsoft.com/office/drawing/2014/main" id="{B2D0E667-3B74-A8CB-771F-F3CE3E024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6382" y="5399936"/>
            <a:ext cx="1231371" cy="106885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テキスト ボックス 5">
            <a:extLst>
              <a:ext uri="{FF2B5EF4-FFF2-40B4-BE49-F238E27FC236}">
                <a16:creationId xmlns:a16="http://schemas.microsoft.com/office/drawing/2014/main" id="{C8405953-6FEA-8CE5-F5D9-19D67023B780}"/>
              </a:ext>
            </a:extLst>
          </p:cNvPr>
          <p:cNvSpPr txBox="1"/>
          <p:nvPr/>
        </p:nvSpPr>
        <p:spPr>
          <a:xfrm>
            <a:off x="9527906" y="4896886"/>
            <a:ext cx="2648325" cy="307777"/>
          </a:xfrm>
          <a:prstGeom prst="rect">
            <a:avLst/>
          </a:prstGeom>
          <a:noFill/>
        </p:spPr>
        <p:txBody>
          <a:bodyPr wrap="square">
            <a:spAutoFit/>
          </a:bodyPr>
          <a:lstStyle/>
          <a:p>
            <a:r>
              <a:rPr lang="ja-JP" altLang="en-US" sz="1400" dirty="0"/>
              <a:t>新潟県中越地震復興ビジョン</a:t>
            </a:r>
            <a:endParaRPr lang="en-US" altLang="ja-JP" sz="1400" dirty="0"/>
          </a:p>
        </p:txBody>
      </p:sp>
      <p:pic>
        <p:nvPicPr>
          <p:cNvPr id="3" name="コンテンツ プレースホルダー 4" descr="テキスト が含まれている画像&#10;&#10;AI 生成コンテンツは誤りを含む可能性があります。">
            <a:extLst>
              <a:ext uri="{FF2B5EF4-FFF2-40B4-BE49-F238E27FC236}">
                <a16:creationId xmlns:a16="http://schemas.microsoft.com/office/drawing/2014/main" id="{72D092A7-C0AC-F82C-D706-B149D4603CCF}"/>
              </a:ext>
            </a:extLst>
          </p:cNvPr>
          <p:cNvPicPr>
            <a:picLocks noChangeAspect="1"/>
          </p:cNvPicPr>
          <p:nvPr/>
        </p:nvPicPr>
        <p:blipFill>
          <a:blip r:embed="rId5">
            <a:extLst>
              <a:ext uri="{28A0092B-C50C-407E-A947-70E740481C1C}">
                <a14:useLocalDpi xmlns:a14="http://schemas.microsoft.com/office/drawing/2010/main" val="0"/>
              </a:ext>
            </a:extLst>
          </a:blip>
          <a:srcRect l="50000" t="58334" r="1147" b="-1515"/>
          <a:stretch>
            <a:fillRect/>
          </a:stretch>
        </p:blipFill>
        <p:spPr>
          <a:xfrm>
            <a:off x="15769" y="1218725"/>
            <a:ext cx="9361397" cy="5708980"/>
          </a:xfrm>
          <a:prstGeom prst="rect">
            <a:avLst/>
          </a:prstGeom>
        </p:spPr>
      </p:pic>
      <p:sp>
        <p:nvSpPr>
          <p:cNvPr id="19" name="テキスト ボックス 18">
            <a:extLst>
              <a:ext uri="{FF2B5EF4-FFF2-40B4-BE49-F238E27FC236}">
                <a16:creationId xmlns:a16="http://schemas.microsoft.com/office/drawing/2014/main" id="{125E23DA-3F84-312B-7222-29B35785ED24}"/>
              </a:ext>
            </a:extLst>
          </p:cNvPr>
          <p:cNvSpPr txBox="1"/>
          <p:nvPr/>
        </p:nvSpPr>
        <p:spPr>
          <a:xfrm>
            <a:off x="6563750" y="2393350"/>
            <a:ext cx="8414656" cy="523220"/>
          </a:xfrm>
          <a:prstGeom prst="rect">
            <a:avLst/>
          </a:prstGeom>
          <a:noFill/>
        </p:spPr>
        <p:txBody>
          <a:bodyPr wrap="square">
            <a:spAutoFit/>
          </a:bodyPr>
          <a:lstStyle/>
          <a:p>
            <a:pPr algn="ctr"/>
            <a:r>
              <a:rPr lang="en-US" altLang="ja-JP" sz="1400" dirty="0">
                <a:solidFill>
                  <a:srgbClr val="000000"/>
                </a:solidFill>
              </a:rPr>
              <a:t>『…this city never died』</a:t>
            </a:r>
          </a:p>
          <a:p>
            <a:pPr algn="ctr"/>
            <a:r>
              <a:rPr lang="ja-JP" altLang="en-US" sz="1400" dirty="0">
                <a:solidFill>
                  <a:srgbClr val="000000"/>
                </a:solidFill>
              </a:rPr>
              <a:t>作：吉上亮</a:t>
            </a:r>
            <a:endParaRPr lang="ja-JP" altLang="en-US" sz="1400" dirty="0"/>
          </a:p>
        </p:txBody>
      </p:sp>
      <p:sp>
        <p:nvSpPr>
          <p:cNvPr id="20" name="テキスト ボックス 19">
            <a:extLst>
              <a:ext uri="{FF2B5EF4-FFF2-40B4-BE49-F238E27FC236}">
                <a16:creationId xmlns:a16="http://schemas.microsoft.com/office/drawing/2014/main" id="{A7BA0631-C68B-754E-27E2-D21E4B53FE9A}"/>
              </a:ext>
            </a:extLst>
          </p:cNvPr>
          <p:cNvSpPr txBox="1"/>
          <p:nvPr/>
        </p:nvSpPr>
        <p:spPr>
          <a:xfrm>
            <a:off x="6563751" y="1173759"/>
            <a:ext cx="8414656" cy="738664"/>
          </a:xfrm>
          <a:prstGeom prst="rect">
            <a:avLst/>
          </a:prstGeom>
          <a:noFill/>
        </p:spPr>
        <p:txBody>
          <a:bodyPr wrap="square">
            <a:spAutoFit/>
          </a:bodyPr>
          <a:lstStyle/>
          <a:p>
            <a:pPr algn="ctr"/>
            <a:r>
              <a:rPr lang="ja-JP" altLang="en-US" sz="1400" dirty="0"/>
              <a:t>論文中で取り上げた</a:t>
            </a:r>
            <a:endParaRPr lang="en-US" altLang="ja-JP" sz="1400" dirty="0"/>
          </a:p>
          <a:p>
            <a:pPr algn="ctr"/>
            <a:r>
              <a:rPr lang="en-US" altLang="ja-JP" sz="1400" dirty="0"/>
              <a:t>SF</a:t>
            </a:r>
            <a:r>
              <a:rPr lang="ja-JP" altLang="en-US" sz="1400" dirty="0"/>
              <a:t>プロトタイピング事例</a:t>
            </a:r>
            <a:endParaRPr lang="en-US" altLang="ja-JP" sz="1400" dirty="0"/>
          </a:p>
          <a:p>
            <a:pPr algn="ctr"/>
            <a:r>
              <a:rPr lang="en-US" altLang="ja-JP" sz="1400" dirty="0"/>
              <a:t>(</a:t>
            </a:r>
            <a:r>
              <a:rPr lang="ja-JP" altLang="en-US" sz="1400" dirty="0"/>
              <a:t>抜粋</a:t>
            </a:r>
            <a:r>
              <a:rPr lang="en-US" altLang="ja-JP" sz="1400" dirty="0"/>
              <a:t>)</a:t>
            </a:r>
            <a:r>
              <a:rPr lang="ja-JP" altLang="en-US" sz="1400" dirty="0"/>
              <a:t>↓</a:t>
            </a:r>
          </a:p>
        </p:txBody>
      </p:sp>
    </p:spTree>
    <p:extLst>
      <p:ext uri="{BB962C8B-B14F-4D97-AF65-F5344CB8AC3E}">
        <p14:creationId xmlns:p14="http://schemas.microsoft.com/office/powerpoint/2010/main" val="52881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1D2D9-FFAD-0A40-A069-AE89785320ED}"/>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FF379049-CAFA-DA7A-46B9-CC6FDD57693B}"/>
              </a:ext>
            </a:extLst>
          </p:cNvPr>
          <p:cNvSpPr txBox="1">
            <a:spLocks/>
          </p:cNvSpPr>
          <p:nvPr/>
        </p:nvSpPr>
        <p:spPr>
          <a:xfrm>
            <a:off x="4166946" y="335700"/>
            <a:ext cx="9236700" cy="11889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dirty="0"/>
              <a:t>SF</a:t>
            </a:r>
            <a:r>
              <a:rPr lang="ja-JP" altLang="en-US" sz="3600" dirty="0"/>
              <a:t>プロトタイピング小説</a:t>
            </a:r>
            <a:endParaRPr lang="en-US" altLang="ja-JP" sz="3600" dirty="0"/>
          </a:p>
          <a:p>
            <a:pPr algn="ctr"/>
            <a:r>
              <a:rPr lang="en-US" altLang="ja-JP" sz="3600" dirty="0"/>
              <a:t>『Nagaoka 2047』</a:t>
            </a:r>
            <a:r>
              <a:rPr lang="ja-JP" altLang="en-US" sz="3600" dirty="0"/>
              <a:t>の概要</a:t>
            </a:r>
          </a:p>
        </p:txBody>
      </p:sp>
      <p:pic>
        <p:nvPicPr>
          <p:cNvPr id="4" name="コンテンツ プレースホルダー 4" descr="テキスト&#10;&#10;AI 生成コンテンツは誤りを含む可能性があります。">
            <a:extLst>
              <a:ext uri="{FF2B5EF4-FFF2-40B4-BE49-F238E27FC236}">
                <a16:creationId xmlns:a16="http://schemas.microsoft.com/office/drawing/2014/main" id="{4CD63292-839A-3F1E-6E33-9BE182945D4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9416" r="50000"/>
          <a:stretch>
            <a:fillRect/>
          </a:stretch>
        </p:blipFill>
        <p:spPr>
          <a:xfrm>
            <a:off x="0" y="0"/>
            <a:ext cx="5468660" cy="6858000"/>
          </a:xfrm>
        </p:spPr>
      </p:pic>
      <p:pic>
        <p:nvPicPr>
          <p:cNvPr id="7" name="コンテンツ プレースホルダー 8" descr="テキスト&#10;&#10;AI 生成コンテンツは誤りを含む可能性があります。">
            <a:extLst>
              <a:ext uri="{FF2B5EF4-FFF2-40B4-BE49-F238E27FC236}">
                <a16:creationId xmlns:a16="http://schemas.microsoft.com/office/drawing/2014/main" id="{88C8D4E6-3389-47ED-4A56-68E42E1C5849}"/>
              </a:ext>
            </a:extLst>
          </p:cNvPr>
          <p:cNvPicPr>
            <a:picLocks noChangeAspect="1"/>
          </p:cNvPicPr>
          <p:nvPr/>
        </p:nvPicPr>
        <p:blipFill>
          <a:blip r:embed="rId3">
            <a:extLst>
              <a:ext uri="{28A0092B-C50C-407E-A947-70E740481C1C}">
                <a14:useLocalDpi xmlns:a14="http://schemas.microsoft.com/office/drawing/2010/main" val="0"/>
              </a:ext>
            </a:extLst>
          </a:blip>
          <a:srcRect l="50110" b="57277"/>
          <a:stretch>
            <a:fillRect/>
          </a:stretch>
        </p:blipFill>
        <p:spPr>
          <a:xfrm>
            <a:off x="7260772" y="3934952"/>
            <a:ext cx="4931228" cy="2923048"/>
          </a:xfrm>
          <a:prstGeom prst="rect">
            <a:avLst/>
          </a:prstGeom>
        </p:spPr>
      </p:pic>
      <p:sp>
        <p:nvSpPr>
          <p:cNvPr id="9" name="テキスト ボックス 8">
            <a:extLst>
              <a:ext uri="{FF2B5EF4-FFF2-40B4-BE49-F238E27FC236}">
                <a16:creationId xmlns:a16="http://schemas.microsoft.com/office/drawing/2014/main" id="{CB709CDF-CB1B-29E4-70F0-78FB42564C86}"/>
              </a:ext>
            </a:extLst>
          </p:cNvPr>
          <p:cNvSpPr txBox="1"/>
          <p:nvPr/>
        </p:nvSpPr>
        <p:spPr>
          <a:xfrm>
            <a:off x="5468660" y="1806471"/>
            <a:ext cx="1846540" cy="4154984"/>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None/>
              <a:tabLst/>
            </a:pPr>
            <a:r>
              <a:rPr lang="ja-JP" altLang="en-US" dirty="0"/>
              <a:t>←表中に登場</a:t>
            </a:r>
            <a:endParaRPr lang="en-US" altLang="ja-JP" dirty="0"/>
          </a:p>
          <a:p>
            <a:pPr marL="0" marR="0" lvl="0" indent="0" defTabSz="914400" rtl="0" eaLnBrk="0" fontAlgn="base" latinLnBrk="0" hangingPunct="0">
              <a:lnSpc>
                <a:spcPct val="100000"/>
              </a:lnSpc>
              <a:spcBef>
                <a:spcPct val="0"/>
              </a:spcBef>
              <a:spcAft>
                <a:spcPct val="0"/>
              </a:spcAft>
              <a:buClrTx/>
              <a:buSzTx/>
              <a:buNone/>
              <a:tabLst/>
            </a:pPr>
            <a:r>
              <a:rPr lang="ja-JP" altLang="en-US" dirty="0"/>
              <a:t>する、単語に</a:t>
            </a:r>
            <a:endParaRPr lang="en-US" altLang="ja-JP" dirty="0"/>
          </a:p>
          <a:p>
            <a:pPr marL="0" marR="0" lvl="0" indent="0" defTabSz="914400" rtl="0" eaLnBrk="0" fontAlgn="base" latinLnBrk="0" hangingPunct="0">
              <a:lnSpc>
                <a:spcPct val="100000"/>
              </a:lnSpc>
              <a:spcBef>
                <a:spcPct val="0"/>
              </a:spcBef>
              <a:spcAft>
                <a:spcPct val="0"/>
              </a:spcAft>
              <a:buClrTx/>
              <a:buSzTx/>
              <a:buNone/>
              <a:tabLst/>
            </a:pPr>
            <a:r>
              <a:rPr lang="ja-JP" altLang="en-US" dirty="0"/>
              <a:t>ついての解説を</a:t>
            </a:r>
            <a:endParaRPr lang="en-US" altLang="ja-JP" dirty="0"/>
          </a:p>
          <a:p>
            <a:pPr marL="0" marR="0" lvl="0" indent="0" defTabSz="914400" rtl="0" eaLnBrk="0" fontAlgn="base" latinLnBrk="0" hangingPunct="0">
              <a:lnSpc>
                <a:spcPct val="100000"/>
              </a:lnSpc>
              <a:spcBef>
                <a:spcPct val="0"/>
              </a:spcBef>
              <a:spcAft>
                <a:spcPct val="0"/>
              </a:spcAft>
              <a:buClrTx/>
              <a:buSzTx/>
              <a:buNone/>
              <a:tabLst/>
            </a:pPr>
            <a:r>
              <a:rPr lang="ja-JP" altLang="en-US" dirty="0"/>
              <a:t>右側に示します</a:t>
            </a:r>
            <a:endParaRPr lang="en-US" altLang="ja-JP" dirty="0"/>
          </a:p>
          <a:p>
            <a:pPr marL="0" marR="0" lvl="0" indent="0" algn="r" defTabSz="914400" rtl="0" eaLnBrk="0" fontAlgn="base" latinLnBrk="0" hangingPunct="0">
              <a:lnSpc>
                <a:spcPct val="100000"/>
              </a:lnSpc>
              <a:spcBef>
                <a:spcPct val="0"/>
              </a:spcBef>
              <a:spcAft>
                <a:spcPct val="0"/>
              </a:spcAft>
              <a:buClrTx/>
              <a:buSzTx/>
              <a:buNone/>
              <a:tabLst/>
            </a:pPr>
            <a:r>
              <a:rPr lang="ja-JP" altLang="en-US" dirty="0"/>
              <a:t>→→→→→→</a:t>
            </a:r>
            <a:endParaRPr lang="en-US" altLang="ja-JP" dirty="0"/>
          </a:p>
          <a:p>
            <a:pPr marL="0" marR="0" lvl="0" indent="0" defTabSz="914400" rtl="0" eaLnBrk="0" fontAlgn="base" latinLnBrk="0" hangingPunct="0">
              <a:lnSpc>
                <a:spcPct val="100000"/>
              </a:lnSpc>
              <a:spcBef>
                <a:spcPct val="0"/>
              </a:spcBef>
              <a:spcAft>
                <a:spcPct val="0"/>
              </a:spcAft>
              <a:buClrTx/>
              <a:buSzTx/>
              <a:buNone/>
              <a:tabLst/>
            </a:pPr>
            <a:r>
              <a:rPr lang="ja-JP" altLang="en-US" dirty="0"/>
              <a:t>　　　　　　</a:t>
            </a:r>
            <a:endParaRPr lang="en-US" altLang="ja-JP" dirty="0"/>
          </a:p>
          <a:p>
            <a:pPr eaLnBrk="0" fontAlgn="base" hangingPunct="0">
              <a:spcBef>
                <a:spcPct val="0"/>
              </a:spcBef>
              <a:spcAft>
                <a:spcPct val="0"/>
              </a:spcAft>
            </a:pPr>
            <a:r>
              <a:rPr lang="ja-JP" altLang="en-US" sz="1200" dirty="0"/>
              <a:t>・ネオ長岡市民　→</a:t>
            </a:r>
            <a:endParaRPr lang="en-US" altLang="ja-JP" sz="1200" dirty="0"/>
          </a:p>
          <a:p>
            <a:pPr eaLnBrk="0" fontAlgn="base" hangingPunct="0">
              <a:spcBef>
                <a:spcPct val="0"/>
              </a:spcBef>
              <a:spcAft>
                <a:spcPct val="0"/>
              </a:spcAft>
            </a:pPr>
            <a:r>
              <a:rPr lang="ja-JP" altLang="en-US" sz="1200" dirty="0"/>
              <a:t>・二次住民　　　→</a:t>
            </a:r>
            <a:endParaRPr lang="en-US" altLang="ja-JP" sz="1200" dirty="0"/>
          </a:p>
          <a:p>
            <a:pPr eaLnBrk="0" fontAlgn="base" hangingPunct="0">
              <a:spcBef>
                <a:spcPct val="0"/>
              </a:spcBef>
              <a:spcAft>
                <a:spcPct val="0"/>
              </a:spcAft>
            </a:pPr>
            <a:endParaRPr lang="en-US" altLang="ja-JP" dirty="0"/>
          </a:p>
          <a:p>
            <a:pPr eaLnBrk="0" fontAlgn="base" hangingPunct="0">
              <a:spcBef>
                <a:spcPct val="0"/>
              </a:spcBef>
              <a:spcAft>
                <a:spcPct val="0"/>
              </a:spcAft>
            </a:pPr>
            <a:endParaRPr lang="en-US" altLang="ja-JP" dirty="0"/>
          </a:p>
          <a:p>
            <a:pPr eaLnBrk="0" fontAlgn="base" hangingPunct="0">
              <a:spcBef>
                <a:spcPct val="0"/>
              </a:spcBef>
              <a:spcAft>
                <a:spcPct val="0"/>
              </a:spcAft>
            </a:pPr>
            <a:endParaRPr lang="en-US" altLang="ja-JP" dirty="0"/>
          </a:p>
          <a:p>
            <a:pPr eaLnBrk="0" fontAlgn="base" hangingPunct="0">
              <a:spcBef>
                <a:spcPct val="0"/>
              </a:spcBef>
              <a:spcAft>
                <a:spcPct val="0"/>
              </a:spcAft>
            </a:pPr>
            <a:endParaRPr lang="en-US" altLang="ja-JP" dirty="0"/>
          </a:p>
          <a:p>
            <a:pPr eaLnBrk="0" fontAlgn="base" hangingPunct="0">
              <a:spcBef>
                <a:spcPct val="0"/>
              </a:spcBef>
              <a:spcAft>
                <a:spcPct val="0"/>
              </a:spcAft>
            </a:pPr>
            <a:endParaRPr lang="en-US" altLang="ja-JP" dirty="0"/>
          </a:p>
          <a:p>
            <a:pPr eaLnBrk="0" fontAlgn="base" hangingPunct="0">
              <a:spcBef>
                <a:spcPct val="0"/>
              </a:spcBef>
              <a:spcAft>
                <a:spcPct val="0"/>
              </a:spcAft>
            </a:pPr>
            <a:endParaRPr lang="en-US" altLang="ja-JP" dirty="0"/>
          </a:p>
          <a:p>
            <a:pPr marL="0" marR="0" lvl="0" indent="0" defTabSz="914400" rtl="0" eaLnBrk="0" fontAlgn="base" latinLnBrk="0" hangingPunct="0">
              <a:lnSpc>
                <a:spcPct val="100000"/>
              </a:lnSpc>
              <a:spcBef>
                <a:spcPct val="0"/>
              </a:spcBef>
              <a:spcAft>
                <a:spcPct val="0"/>
              </a:spcAft>
              <a:buClrTx/>
              <a:buSzTx/>
              <a:buNone/>
              <a:tabLst/>
            </a:pPr>
            <a:r>
              <a:rPr lang="ja-JP" altLang="en-US" sz="1200" dirty="0"/>
              <a:t>・アクアポニックス→</a:t>
            </a:r>
            <a:endParaRPr lang="en-US" altLang="ja-JP" sz="1200" dirty="0"/>
          </a:p>
          <a:p>
            <a:pPr marL="0" marR="0" lvl="0" indent="0" defTabSz="914400" rtl="0" eaLnBrk="0" fontAlgn="base" latinLnBrk="0" hangingPunct="0">
              <a:lnSpc>
                <a:spcPct val="100000"/>
              </a:lnSpc>
              <a:spcBef>
                <a:spcPct val="0"/>
              </a:spcBef>
              <a:spcAft>
                <a:spcPct val="0"/>
              </a:spcAft>
              <a:buClrTx/>
              <a:buSzTx/>
              <a:buNone/>
              <a:tabLst/>
            </a:pPr>
            <a:r>
              <a:rPr lang="ja-JP" altLang="en-US" sz="1200" dirty="0"/>
              <a:t>・イスダス文明→</a:t>
            </a:r>
          </a:p>
        </p:txBody>
      </p:sp>
      <p:pic>
        <p:nvPicPr>
          <p:cNvPr id="11" name="図 10" descr="ダイアグラム&#10;&#10;AI 生成コンテンツは誤りを含む可能性があります。">
            <a:extLst>
              <a:ext uri="{FF2B5EF4-FFF2-40B4-BE49-F238E27FC236}">
                <a16:creationId xmlns:a16="http://schemas.microsoft.com/office/drawing/2014/main" id="{D6051626-FE39-66A6-B7EF-B6DFC80D1698}"/>
              </a:ext>
            </a:extLst>
          </p:cNvPr>
          <p:cNvPicPr>
            <a:picLocks noChangeAspect="1"/>
          </p:cNvPicPr>
          <p:nvPr/>
        </p:nvPicPr>
        <p:blipFill>
          <a:blip r:embed="rId4">
            <a:extLst>
              <a:ext uri="{28A0092B-C50C-407E-A947-70E740481C1C}">
                <a14:useLocalDpi xmlns:a14="http://schemas.microsoft.com/office/drawing/2010/main" val="0"/>
              </a:ext>
            </a:extLst>
          </a:blip>
          <a:srcRect t="16343" b="4600"/>
          <a:stretch>
            <a:fillRect/>
          </a:stretch>
        </p:blipFill>
        <p:spPr>
          <a:xfrm>
            <a:off x="7315200" y="1766260"/>
            <a:ext cx="4876800" cy="2168692"/>
          </a:xfrm>
          <a:prstGeom prst="rect">
            <a:avLst/>
          </a:prstGeom>
        </p:spPr>
      </p:pic>
      <p:sp>
        <p:nvSpPr>
          <p:cNvPr id="13" name="正方形/長方形 12">
            <a:extLst>
              <a:ext uri="{FF2B5EF4-FFF2-40B4-BE49-F238E27FC236}">
                <a16:creationId xmlns:a16="http://schemas.microsoft.com/office/drawing/2014/main" id="{690631C5-206D-91D2-1AF5-DD9A7DFE1D98}"/>
              </a:ext>
            </a:extLst>
          </p:cNvPr>
          <p:cNvSpPr/>
          <p:nvPr/>
        </p:nvSpPr>
        <p:spPr>
          <a:xfrm>
            <a:off x="11449396" y="6729909"/>
            <a:ext cx="687186" cy="1136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1FFAC63-271C-2956-D492-23939CF73442}"/>
              </a:ext>
            </a:extLst>
          </p:cNvPr>
          <p:cNvSpPr txBox="1"/>
          <p:nvPr/>
        </p:nvSpPr>
        <p:spPr>
          <a:xfrm>
            <a:off x="10853172" y="6702073"/>
            <a:ext cx="1338828" cy="169277"/>
          </a:xfrm>
          <a:prstGeom prst="rect">
            <a:avLst/>
          </a:prstGeom>
          <a:noFill/>
        </p:spPr>
        <p:txBody>
          <a:bodyPr wrap="none" rtlCol="0">
            <a:spAutoFit/>
          </a:bodyPr>
          <a:lstStyle/>
          <a:p>
            <a:r>
              <a:rPr lang="ja-JP" altLang="en-US" sz="500" b="1" dirty="0"/>
              <a:t>作成者：イスダス文明探検隊　中島芽生</a:t>
            </a:r>
            <a:endParaRPr kumimoji="1" lang="ja-JP" altLang="en-US" sz="500" b="1" dirty="0"/>
          </a:p>
        </p:txBody>
      </p:sp>
      <p:pic>
        <p:nvPicPr>
          <p:cNvPr id="2" name="コンテンツ プレースホルダー 16" descr="タイムライン&#10;&#10;AI 生成コンテンツは誤りを含む可能性があります。">
            <a:extLst>
              <a:ext uri="{FF2B5EF4-FFF2-40B4-BE49-F238E27FC236}">
                <a16:creationId xmlns:a16="http://schemas.microsoft.com/office/drawing/2014/main" id="{05795AE3-D59A-9CFF-8AEC-0C509238F5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1775403"/>
            <a:ext cx="2207434" cy="1524997"/>
          </a:xfrm>
          <a:prstGeom prst="rect">
            <a:avLst/>
          </a:prstGeom>
        </p:spPr>
      </p:pic>
      <p:sp>
        <p:nvSpPr>
          <p:cNvPr id="3" name="爆発: 14 pt 2">
            <a:extLst>
              <a:ext uri="{FF2B5EF4-FFF2-40B4-BE49-F238E27FC236}">
                <a16:creationId xmlns:a16="http://schemas.microsoft.com/office/drawing/2014/main" id="{960A58E2-A564-DFD5-3063-CAF19E9D29AE}"/>
              </a:ext>
            </a:extLst>
          </p:cNvPr>
          <p:cNvSpPr/>
          <p:nvPr/>
        </p:nvSpPr>
        <p:spPr>
          <a:xfrm rot="291290">
            <a:off x="3759085" y="2560332"/>
            <a:ext cx="2072024" cy="1289253"/>
          </a:xfrm>
          <a:prstGeom prst="irregularSeal2">
            <a:avLst/>
          </a:prstGeom>
          <a:noFill/>
          <a:ln w="1905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92118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FD168-0B0F-F308-E7B4-5C9BB0F37FD5}"/>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38FFA792-9E80-F8D7-4C7B-B9C9F6E4EB4D}"/>
              </a:ext>
            </a:extLst>
          </p:cNvPr>
          <p:cNvSpPr txBox="1">
            <a:spLocks/>
          </p:cNvSpPr>
          <p:nvPr/>
        </p:nvSpPr>
        <p:spPr>
          <a:xfrm>
            <a:off x="1369316" y="-66612"/>
            <a:ext cx="9236700" cy="11889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000" dirty="0"/>
              <a:t>アンケート調査→分析、総括</a:t>
            </a:r>
          </a:p>
        </p:txBody>
      </p:sp>
      <p:sp>
        <p:nvSpPr>
          <p:cNvPr id="8" name="テキスト ボックス 7">
            <a:extLst>
              <a:ext uri="{FF2B5EF4-FFF2-40B4-BE49-F238E27FC236}">
                <a16:creationId xmlns:a16="http://schemas.microsoft.com/office/drawing/2014/main" id="{426C4194-BB13-89B2-EE17-15BFDAD4C641}"/>
              </a:ext>
            </a:extLst>
          </p:cNvPr>
          <p:cNvSpPr txBox="1"/>
          <p:nvPr/>
        </p:nvSpPr>
        <p:spPr>
          <a:xfrm>
            <a:off x="9143998" y="1785969"/>
            <a:ext cx="3048002" cy="424731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None/>
              <a:tabLst/>
            </a:pPr>
            <a:r>
              <a:rPr lang="en-US" altLang="ja-JP" dirty="0"/>
              <a:t>〈</a:t>
            </a:r>
            <a:r>
              <a:rPr lang="ja-JP" altLang="en-US" dirty="0"/>
              <a:t>総括</a:t>
            </a:r>
            <a:r>
              <a:rPr lang="en-US" altLang="ja-JP" dirty="0"/>
              <a:t>〉</a:t>
            </a:r>
          </a:p>
          <a:p>
            <a:pPr marL="0" marR="0" lvl="0" indent="0" defTabSz="914400" rtl="0" eaLnBrk="0" fontAlgn="base" latinLnBrk="0" hangingPunct="0">
              <a:lnSpc>
                <a:spcPct val="100000"/>
              </a:lnSpc>
              <a:spcBef>
                <a:spcPct val="0"/>
              </a:spcBef>
              <a:spcAft>
                <a:spcPct val="0"/>
              </a:spcAft>
              <a:buClrTx/>
              <a:buSzTx/>
              <a:buNone/>
              <a:tabLst/>
            </a:pPr>
            <a:r>
              <a:rPr lang="ja-JP" altLang="en-US" dirty="0"/>
              <a:t>「ＳＦプロトタイピング」を用いてフィクション作品がいかにして地域課題への主体的関与を喚起しうるかを実証的に検討した。</a:t>
            </a:r>
            <a:endParaRPr lang="en-US" altLang="ja-JP" dirty="0"/>
          </a:p>
          <a:p>
            <a:pPr marL="0" marR="0" lvl="0" indent="0" defTabSz="914400" rtl="0" eaLnBrk="0" fontAlgn="base" latinLnBrk="0" hangingPunct="0">
              <a:lnSpc>
                <a:spcPct val="100000"/>
              </a:lnSpc>
              <a:spcBef>
                <a:spcPct val="0"/>
              </a:spcBef>
              <a:spcAft>
                <a:spcPct val="0"/>
              </a:spcAft>
              <a:buClrTx/>
              <a:buSzTx/>
              <a:buNone/>
              <a:tabLst/>
            </a:pPr>
            <a:r>
              <a:rPr lang="ja-JP" altLang="en-US" dirty="0"/>
              <a:t>本手法は概念の登場から約</a:t>
            </a:r>
            <a:r>
              <a:rPr lang="en-US" altLang="ja-JP" dirty="0"/>
              <a:t>15</a:t>
            </a:r>
            <a:r>
              <a:rPr lang="ja-JP" altLang="en-US" dirty="0"/>
              <a:t>年と歴史の浅い分野でもあるため、今後は一般化と更なる発展が大いに期待されている。</a:t>
            </a:r>
            <a:endParaRPr lang="en-US" altLang="ja-JP" dirty="0"/>
          </a:p>
          <a:p>
            <a:pPr marL="0" marR="0" lvl="0" indent="0" defTabSz="914400" rtl="0" eaLnBrk="0" fontAlgn="base" latinLnBrk="0" hangingPunct="0">
              <a:lnSpc>
                <a:spcPct val="100000"/>
              </a:lnSpc>
              <a:spcBef>
                <a:spcPct val="0"/>
              </a:spcBef>
              <a:spcAft>
                <a:spcPct val="0"/>
              </a:spcAft>
              <a:buClrTx/>
              <a:buSzTx/>
              <a:buNone/>
              <a:tabLst/>
            </a:pPr>
            <a:r>
              <a:rPr lang="ja-JP" altLang="en-US" dirty="0"/>
              <a:t>本研究の成果においても、学問分野としての「ＳＦプロトタイピング」の礎のひとつとなれば幸いである。</a:t>
            </a:r>
            <a:endParaRPr lang="en-US" altLang="ja-JP" dirty="0"/>
          </a:p>
        </p:txBody>
      </p:sp>
      <p:pic>
        <p:nvPicPr>
          <p:cNvPr id="4" name="コンテンツ プレースホルダー 8" descr="テキスト&#10;&#10;AI 生成コンテンツは誤りを含む可能性があります。">
            <a:extLst>
              <a:ext uri="{FF2B5EF4-FFF2-40B4-BE49-F238E27FC236}">
                <a16:creationId xmlns:a16="http://schemas.microsoft.com/office/drawing/2014/main" id="{71932137-5507-63D7-0D90-EDB697604CD5}"/>
              </a:ext>
            </a:extLst>
          </p:cNvPr>
          <p:cNvPicPr>
            <a:picLocks noChangeAspect="1"/>
          </p:cNvPicPr>
          <p:nvPr/>
        </p:nvPicPr>
        <p:blipFill>
          <a:blip r:embed="rId2">
            <a:extLst>
              <a:ext uri="{28A0092B-C50C-407E-A947-70E740481C1C}">
                <a14:useLocalDpi xmlns:a14="http://schemas.microsoft.com/office/drawing/2010/main" val="0"/>
              </a:ext>
            </a:extLst>
          </a:blip>
          <a:srcRect l="50000" t="47617" b="19348"/>
          <a:stretch>
            <a:fillRect/>
          </a:stretch>
        </p:blipFill>
        <p:spPr>
          <a:xfrm>
            <a:off x="0" y="1785969"/>
            <a:ext cx="9144000" cy="4181891"/>
          </a:xfrm>
          <a:prstGeom prst="rect">
            <a:avLst/>
          </a:prstGeom>
        </p:spPr>
      </p:pic>
      <p:pic>
        <p:nvPicPr>
          <p:cNvPr id="6" name="コンテンツ プレースホルダー 8" descr="テキスト&#10;&#10;AI 生成コンテンツは誤りを含む可能性があります。">
            <a:extLst>
              <a:ext uri="{FF2B5EF4-FFF2-40B4-BE49-F238E27FC236}">
                <a16:creationId xmlns:a16="http://schemas.microsoft.com/office/drawing/2014/main" id="{7C7D3F99-DAED-4919-F820-CC3FCC1A6426}"/>
              </a:ext>
            </a:extLst>
          </p:cNvPr>
          <p:cNvPicPr>
            <a:picLocks noChangeAspect="1"/>
          </p:cNvPicPr>
          <p:nvPr/>
        </p:nvPicPr>
        <p:blipFill>
          <a:blip r:embed="rId2">
            <a:extLst>
              <a:ext uri="{28A0092B-C50C-407E-A947-70E740481C1C}">
                <a14:useLocalDpi xmlns:a14="http://schemas.microsoft.com/office/drawing/2010/main" val="0"/>
              </a:ext>
            </a:extLst>
          </a:blip>
          <a:srcRect l="50000" t="80891" b="13007"/>
          <a:stretch>
            <a:fillRect/>
          </a:stretch>
        </p:blipFill>
        <p:spPr>
          <a:xfrm>
            <a:off x="0" y="5967860"/>
            <a:ext cx="9143998" cy="772376"/>
          </a:xfrm>
          <a:prstGeom prst="rect">
            <a:avLst/>
          </a:prstGeom>
        </p:spPr>
      </p:pic>
      <p:sp>
        <p:nvSpPr>
          <p:cNvPr id="7" name="正方形/長方形 6">
            <a:extLst>
              <a:ext uri="{FF2B5EF4-FFF2-40B4-BE49-F238E27FC236}">
                <a16:creationId xmlns:a16="http://schemas.microsoft.com/office/drawing/2014/main" id="{D63C791E-F7C0-4CDE-9165-C9FD157B52BD}"/>
              </a:ext>
            </a:extLst>
          </p:cNvPr>
          <p:cNvSpPr/>
          <p:nvPr/>
        </p:nvSpPr>
        <p:spPr>
          <a:xfrm>
            <a:off x="283029" y="6354048"/>
            <a:ext cx="1317171" cy="5039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446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54DC6-DF67-7A83-91DB-42F0C0D6DF60}"/>
              </a:ext>
            </a:extLst>
          </p:cNvPr>
          <p:cNvSpPr txBox="1">
            <a:spLocks/>
          </p:cNvSpPr>
          <p:nvPr/>
        </p:nvSpPr>
        <p:spPr>
          <a:xfrm>
            <a:off x="1497530" y="640960"/>
            <a:ext cx="9236700" cy="11889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000" dirty="0"/>
              <a:t>ありがとうございました。</a:t>
            </a:r>
          </a:p>
        </p:txBody>
      </p:sp>
      <p:pic>
        <p:nvPicPr>
          <p:cNvPr id="3" name="コンテンツ プレースホルダー 4" descr="テキスト が含まれている画像&#10;&#10;AI 生成コンテンツは誤りを含む可能性があります。">
            <a:extLst>
              <a:ext uri="{FF2B5EF4-FFF2-40B4-BE49-F238E27FC236}">
                <a16:creationId xmlns:a16="http://schemas.microsoft.com/office/drawing/2014/main" id="{CD6E1236-5016-8459-6AF3-522697DE99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52084"/>
            <a:ext cx="6096000" cy="4205915"/>
          </a:xfrm>
        </p:spPr>
      </p:pic>
      <p:pic>
        <p:nvPicPr>
          <p:cNvPr id="4" name="コンテンツ プレースホルダー 8" descr="テキスト&#10;&#10;AI 生成コンテンツは誤りを含む可能性があります。">
            <a:extLst>
              <a:ext uri="{FF2B5EF4-FFF2-40B4-BE49-F238E27FC236}">
                <a16:creationId xmlns:a16="http://schemas.microsoft.com/office/drawing/2014/main" id="{D88AB1E2-1A0D-4397-F4EF-42A760AF4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880" y="2652084"/>
            <a:ext cx="6076120" cy="4205916"/>
          </a:xfrm>
          <a:prstGeom prst="rect">
            <a:avLst/>
          </a:prstGeom>
        </p:spPr>
      </p:pic>
      <p:sp>
        <p:nvSpPr>
          <p:cNvPr id="7" name="テキスト ボックス 6">
            <a:extLst>
              <a:ext uri="{FF2B5EF4-FFF2-40B4-BE49-F238E27FC236}">
                <a16:creationId xmlns:a16="http://schemas.microsoft.com/office/drawing/2014/main" id="{8A22F969-9DCA-2CD0-384B-94590A296A8C}"/>
              </a:ext>
            </a:extLst>
          </p:cNvPr>
          <p:cNvSpPr txBox="1"/>
          <p:nvPr/>
        </p:nvSpPr>
        <p:spPr>
          <a:xfrm>
            <a:off x="5234137" y="2056331"/>
            <a:ext cx="8198834" cy="369332"/>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None/>
              <a:tabLst/>
            </a:pPr>
            <a:r>
              <a:rPr lang="ja-JP" altLang="en-US" dirty="0"/>
              <a:t>長岡造形大学</a:t>
            </a:r>
            <a:r>
              <a:rPr lang="en-US" altLang="ja-JP" dirty="0"/>
              <a:t> </a:t>
            </a:r>
            <a:r>
              <a:rPr lang="ja-JP" altLang="en-US" dirty="0"/>
              <a:t>造形学部 建築・環境デザイン学科 </a:t>
            </a:r>
            <a:r>
              <a:rPr lang="en-US" altLang="ja-JP" dirty="0"/>
              <a:t>4</a:t>
            </a:r>
            <a:r>
              <a:rPr lang="ja-JP" altLang="en-US" dirty="0"/>
              <a:t>年 保坂泰造</a:t>
            </a:r>
            <a:endParaRPr lang="en-US" altLang="ja-JP" dirty="0"/>
          </a:p>
        </p:txBody>
      </p:sp>
    </p:spTree>
    <p:extLst>
      <p:ext uri="{BB962C8B-B14F-4D97-AF65-F5344CB8AC3E}">
        <p14:creationId xmlns:p14="http://schemas.microsoft.com/office/powerpoint/2010/main" val="32585733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ワイド画面</PresentationFormat>
  <Paragraphs>62</Paragraphs>
  <Slides>7</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avenir-lt-w01_35-light1475496</vt:lpstr>
      <vt:lpstr>Graphik Web</vt:lpstr>
      <vt:lpstr>HP Simplified Jpan</vt:lpstr>
      <vt:lpstr>Noto Sans JP</vt:lpstr>
      <vt:lpstr>游ゴシック</vt:lpstr>
      <vt:lpstr>游ゴシック Light</vt:lpstr>
      <vt:lpstr>Arial</vt:lpstr>
      <vt:lpstr>Office テーマ</vt:lpstr>
      <vt:lpstr>SF Prototyping in Nagaoka</vt:lpstr>
      <vt:lpstr>PowerPoint プレゼンテーション</vt:lpstr>
      <vt:lpstr>PowerPoint プレゼンテーション</vt:lpstr>
      <vt:lpstr>SFプロトタイピングとはなにか</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TAIZO H.</dc:creator>
  <cp:lastModifiedBy>TAIZO H.</cp:lastModifiedBy>
  <cp:revision>1</cp:revision>
  <dcterms:created xsi:type="dcterms:W3CDTF">2026-01-27T08:10:39Z</dcterms:created>
  <dcterms:modified xsi:type="dcterms:W3CDTF">2026-01-27T08:11:24Z</dcterms:modified>
</cp:coreProperties>
</file>